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84" r:id="rId4"/>
    <p:sldId id="262" r:id="rId5"/>
    <p:sldId id="259" r:id="rId6"/>
    <p:sldId id="261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85" r:id="rId17"/>
    <p:sldId id="286" r:id="rId18"/>
    <p:sldId id="280" r:id="rId19"/>
    <p:sldId id="279" r:id="rId20"/>
    <p:sldId id="287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A50021"/>
    <a:srgbClr val="006600"/>
    <a:srgbClr val="000066"/>
    <a:srgbClr val="993300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B455D8-3131-4BF0-AEFA-1A17B65CAF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146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15CDD-6E4B-4D1D-B9EA-85EFDBF50A7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89893A-EB07-459A-8DF9-E41F2B7624D1}" type="slidenum">
              <a:rPr lang="ru-RU" altLang="ru-RU" sz="1200">
                <a:latin typeface="Tahoma" panose="020B0604030504040204" pitchFamily="34" charset="0"/>
              </a:rPr>
              <a:pPr algn="r"/>
              <a:t>18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7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B86DF-E444-472E-8BA9-E331BC3E9DF0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1C09656-64C6-4C9C-A205-7510C6AEBB67}" type="slidenum">
              <a:rPr lang="ru-RU" altLang="ru-RU" sz="1200">
                <a:latin typeface="Tahoma" panose="020B0604030504040204" pitchFamily="34" charset="0"/>
              </a:rPr>
              <a:pPr algn="r"/>
              <a:t>19</a:t>
            </a:fld>
            <a:endParaRPr lang="ru-RU" altLang="ru-RU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F170-3D47-4C26-B1F8-2EBD5C1C56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96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9DEB-04BA-4E30-ADF0-E2947BB14E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4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359-D178-41AC-BCBE-E62E62E8A3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77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7CFE15-C1A5-4910-B681-338538461F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93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92CE8B-EBF4-43CA-BDC8-F0E554F66A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5D5FB2-0A50-4D90-91B7-5DCF91B547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67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E13-3F6B-43B1-A55E-9AC9E99961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22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6988-BDBC-418B-A652-A89B16CCACD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42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4BF6-FD31-410B-B758-E69302A0FBB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2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AD79D-2EF3-40C4-BEB6-7E834C8D91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94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C99D-6CEC-4C1F-97DC-BF58F984C6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13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E403-9E70-4E19-B345-B33ABF71063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9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963EC-C60C-49B5-B8F7-0A552BF7AF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77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192D8-1F5F-4236-AB4C-CFF3BDBD966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491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5D91-C25F-4AE5-BF01-4C7B86DE233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7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3911" y="764704"/>
            <a:ext cx="7772400" cy="216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4800" b="1" i="1" u="sng" dirty="0" smtClean="0">
                <a:solidFill>
                  <a:srgbClr val="C00000"/>
                </a:solidFill>
              </a:rPr>
              <a:t>Тема урока:</a:t>
            </a:r>
            <a:br>
              <a:rPr lang="ru-RU" altLang="ru-RU" sz="4800" b="1" i="1" u="sng" dirty="0" smtClean="0">
                <a:solidFill>
                  <a:srgbClr val="C00000"/>
                </a:solidFill>
              </a:rPr>
            </a:br>
            <a:r>
              <a:rPr lang="ru-RU" altLang="ru-RU" sz="4800" b="1" i="1" dirty="0" smtClean="0">
                <a:solidFill>
                  <a:srgbClr val="C00000"/>
                </a:solidFill>
              </a:rPr>
              <a:t>«</a:t>
            </a:r>
            <a:r>
              <a:rPr lang="ru-RU" altLang="ru-RU" sz="4800" b="1" i="1" dirty="0">
                <a:solidFill>
                  <a:srgbClr val="C00000"/>
                </a:solidFill>
              </a:rPr>
              <a:t>Главные политические центры Руси»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924944"/>
            <a:ext cx="8280722" cy="3816423"/>
          </a:xfrm>
        </p:spPr>
        <p:txBody>
          <a:bodyPr>
            <a:noAutofit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ru-RU" altLang="ru-RU" sz="3600" b="1" i="1" u="sng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alt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09600" indent="-609600" algn="l">
              <a:lnSpc>
                <a:spcPct val="170000"/>
              </a:lnSpc>
            </a:pPr>
            <a:r>
              <a:rPr lang="ru-RU" alt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Владимиро-Суздальское княжество.</a:t>
            </a:r>
          </a:p>
          <a:p>
            <a:pPr marL="609600" indent="-609600" algn="l">
              <a:lnSpc>
                <a:spcPct val="180000"/>
              </a:lnSpc>
            </a:pPr>
            <a:r>
              <a:rPr lang="ru-RU" alt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Галицко-Волынское княжество. </a:t>
            </a:r>
          </a:p>
          <a:p>
            <a:pPr marL="609600" indent="-609600" algn="l">
              <a:lnSpc>
                <a:spcPct val="180000"/>
              </a:lnSpc>
            </a:pPr>
            <a:r>
              <a:rPr lang="ru-RU" alt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Новгородская земля.</a:t>
            </a:r>
            <a:r>
              <a:rPr lang="ru-RU" altLang="ru-RU" sz="3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4208" y="116632"/>
            <a:ext cx="262778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/мм/гг.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4691063" cy="59039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При Ярославе </a:t>
            </a:r>
            <a:r>
              <a:rPr lang="ru-RU" altLang="ru-RU" sz="2400" b="1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Осмомысле</a:t>
            </a: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(1152 – 1187 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гг</a:t>
            </a:r>
            <a:r>
              <a:rPr lang="ru-RU" altLang="ru-RU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.)</a:t>
            </a:r>
          </a:p>
          <a:p>
            <a:pPr algn="ctr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None/>
            </a:pPr>
            <a:endParaRPr lang="ru-RU" altLang="ru-RU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Происходит расцвет крупных городов и самого княжества.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Прозвище </a:t>
            </a:r>
            <a:r>
              <a:rPr lang="ru-RU" altLang="ru-RU" sz="28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Осмомысл</a:t>
            </a: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означает: мудрый, имеющий 8 смыслов (умов).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ru-RU" alt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После </a:t>
            </a:r>
            <a:r>
              <a:rPr lang="ru-RU" altLang="ru-RU" sz="2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смерти Ярослава княжество пришло в упадок.</a:t>
            </a:r>
          </a:p>
          <a:p>
            <a:pPr>
              <a:lnSpc>
                <a:spcPct val="90000"/>
              </a:lnSpc>
            </a:pPr>
            <a:endParaRPr lang="ru-RU" altLang="ru-RU" sz="2800" b="1" dirty="0">
              <a:solidFill>
                <a:schemeClr val="tx2"/>
              </a:solidFill>
            </a:endParaRPr>
          </a:p>
        </p:txBody>
      </p:sp>
      <p:pic>
        <p:nvPicPr>
          <p:cNvPr id="71685" name="Picture 5" descr="Картинка 8 из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33375"/>
            <a:ext cx="3781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4608513" cy="56165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4400" i="1" dirty="0">
                <a:latin typeface="Times New Roman" panose="02020603050405020304" pitchFamily="18" charset="0"/>
              </a:rPr>
              <a:t>В </a:t>
            </a:r>
            <a:r>
              <a:rPr lang="ru-RU" altLang="ru-RU" sz="4400" b="1" i="1" dirty="0">
                <a:latin typeface="Times New Roman" panose="02020603050405020304" pitchFamily="18" charset="0"/>
              </a:rPr>
              <a:t>1199 году</a:t>
            </a:r>
            <a:r>
              <a:rPr lang="ru-RU" altLang="ru-RU" sz="4400" i="1" dirty="0">
                <a:latin typeface="Times New Roman" panose="02020603050405020304" pitchFamily="18" charset="0"/>
              </a:rPr>
              <a:t> волынскому князю </a:t>
            </a:r>
            <a:r>
              <a:rPr lang="ru-RU" altLang="ru-RU" sz="4400" b="1" i="1" dirty="0">
                <a:latin typeface="Times New Roman" panose="02020603050405020304" pitchFamily="18" charset="0"/>
              </a:rPr>
              <a:t>Роману </a:t>
            </a:r>
            <a:r>
              <a:rPr lang="ru-RU" altLang="ru-RU" sz="4400" b="1" i="1" dirty="0" err="1">
                <a:latin typeface="Times New Roman" panose="02020603050405020304" pitchFamily="18" charset="0"/>
              </a:rPr>
              <a:t>Мстиславичу</a:t>
            </a:r>
            <a:r>
              <a:rPr lang="ru-RU" altLang="ru-RU" sz="4400" i="1" dirty="0">
                <a:latin typeface="Times New Roman" panose="02020603050405020304" pitchFamily="18" charset="0"/>
              </a:rPr>
              <a:t> </a:t>
            </a:r>
          </a:p>
          <a:p>
            <a:pPr algn="ctr"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ru-RU" altLang="ru-RU" sz="4400" i="1" dirty="0" smtClean="0">
                <a:latin typeface="Times New Roman" panose="02020603050405020304" pitchFamily="18" charset="0"/>
              </a:rPr>
              <a:t>удалось </a:t>
            </a:r>
            <a:r>
              <a:rPr lang="ru-RU" altLang="ru-RU" sz="4400" i="1" dirty="0">
                <a:latin typeface="Times New Roman" panose="02020603050405020304" pitchFamily="18" charset="0"/>
              </a:rPr>
              <a:t>объединить Волынь и Галич</a:t>
            </a:r>
            <a:r>
              <a:rPr lang="ru-RU" altLang="ru-RU" sz="3600" i="1" dirty="0">
                <a:latin typeface="Times New Roman" panose="02020603050405020304" pitchFamily="18" charset="0"/>
              </a:rPr>
              <a:t>.</a:t>
            </a:r>
          </a:p>
          <a:p>
            <a:endParaRPr lang="ru-RU" altLang="ru-RU" sz="3600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72712" name="Picture 8" descr="Файл:Roman Mstislavich , Roman of Halych, Roman the Gr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19" y="332656"/>
            <a:ext cx="4051300" cy="61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2"/>
            <a:ext cx="4608512" cy="5616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t">
              <a:buFont typeface="Wingdings" panose="05000000000000000000" pitchFamily="2" charset="2"/>
              <a:buNone/>
            </a:pPr>
            <a:r>
              <a:rPr lang="ru-RU" altLang="ru-RU" sz="3600" b="1" i="1" dirty="0"/>
              <a:t>Даниил Галицкий</a:t>
            </a:r>
          </a:p>
          <a:p>
            <a:pPr fontAlgn="t">
              <a:buFont typeface="Wingdings" panose="05000000000000000000" pitchFamily="2" charset="2"/>
              <a:buNone/>
            </a:pPr>
            <a:r>
              <a:rPr lang="ru-RU" altLang="ru-RU" sz="3600" b="1" i="1" dirty="0"/>
              <a:t>(1234-1264гг.)</a:t>
            </a:r>
          </a:p>
          <a:p>
            <a:pPr algn="ctr" fontAlgn="t">
              <a:buFont typeface="Wingdings" panose="05000000000000000000" pitchFamily="2" charset="2"/>
              <a:buNone/>
            </a:pPr>
            <a:endParaRPr lang="ru-RU" altLang="ru-RU" sz="2800" i="1" dirty="0"/>
          </a:p>
          <a:p>
            <a:pPr algn="ctr" fontAlgn="t">
              <a:buFont typeface="Wingdings" panose="05000000000000000000" pitchFamily="2" charset="2"/>
              <a:buNone/>
            </a:pPr>
            <a:r>
              <a:rPr lang="ru-RU" altLang="ru-RU" sz="3600" b="1" i="1" dirty="0"/>
              <a:t>В 1245г. Разбивает войско венгров, поляк и </a:t>
            </a:r>
            <a:r>
              <a:rPr lang="ru-RU" altLang="ru-RU" sz="3600" b="1" i="1" dirty="0" err="1"/>
              <a:t>галицких</a:t>
            </a:r>
            <a:r>
              <a:rPr lang="ru-RU" altLang="ru-RU" sz="3600" b="1" i="1" dirty="0"/>
              <a:t> бояр, восстанавливает единство и могущество княжества</a:t>
            </a:r>
          </a:p>
        </p:txBody>
      </p:sp>
      <p:pic>
        <p:nvPicPr>
          <p:cNvPr id="74757" name="Picture 5" descr="Даниил Романович Галицк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0" y="549275"/>
            <a:ext cx="3502025" cy="5040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3060"/>
            <a:ext cx="7886700" cy="1325563"/>
          </a:xfrm>
        </p:spPr>
        <p:txBody>
          <a:bodyPr/>
          <a:lstStyle/>
          <a:p>
            <a:r>
              <a:rPr lang="ru-RU" altLang="ru-RU" sz="5400" b="1" u="sng" dirty="0">
                <a:solidFill>
                  <a:srgbClr val="000066"/>
                </a:solidFill>
              </a:rPr>
              <a:t>Новгородская земля</a:t>
            </a:r>
          </a:p>
        </p:txBody>
      </p:sp>
      <p:pic>
        <p:nvPicPr>
          <p:cNvPr id="76804" name="Picture 9" descr="vasnecov_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38623"/>
            <a:ext cx="7634849" cy="50468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88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7" y="0"/>
            <a:ext cx="6223273" cy="68823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26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20202712"/>
              </p:ext>
            </p:extLst>
          </p:nvPr>
        </p:nvGraphicFramePr>
        <p:xfrm>
          <a:off x="250825" y="333375"/>
          <a:ext cx="8713788" cy="5785486"/>
        </p:xfrm>
        <a:graphic>
          <a:graphicData uri="http://schemas.openxmlformats.org/drawingml/2006/table">
            <a:tbl>
              <a:tblPr/>
              <a:tblGrid>
                <a:gridCol w="2044700"/>
                <a:gridCol w="2312988"/>
                <a:gridCol w="2268537"/>
                <a:gridCol w="2087563"/>
              </a:tblGrid>
              <a:tr h="1331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Вопросы для                                       сравнения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Крупнейшие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8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Владимиро-Суздальское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княжество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Северо-Восточная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Суздаль, Владимир,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Галицко- Волынское княжество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Юго-Западая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земля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Великий Новгород,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Псков, Ладога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25" name="Line 29"/>
          <p:cNvSpPr>
            <a:spLocks noChangeShapeType="1"/>
          </p:cNvSpPr>
          <p:nvPr/>
        </p:nvSpPr>
        <p:spPr bwMode="auto">
          <a:xfrm>
            <a:off x="251520" y="404664"/>
            <a:ext cx="18716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184775" cy="414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altLang="ru-RU" sz="2800" b="1" i="1">
                <a:latin typeface="Times New Roman" panose="02020603050405020304" pitchFamily="18" charset="0"/>
              </a:rPr>
              <a:t>Новгородская республика</a:t>
            </a:r>
          </a:p>
        </p:txBody>
      </p:sp>
      <p:graphicFrame>
        <p:nvGraphicFramePr>
          <p:cNvPr id="1003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244731"/>
              </p:ext>
            </p:extLst>
          </p:nvPr>
        </p:nvGraphicFramePr>
        <p:xfrm>
          <a:off x="457200" y="908050"/>
          <a:ext cx="8229600" cy="5692777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Бояре и купцы стали приобретать в Новгороде политический авторитет. Они решали все важные городские вопросы.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Княжеская власть была ограничена. Князья занимались только военной защитой Новгорода от нападения внешних врагов.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1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Бояре и верхушка купечества приглашали князей на определённых условиях.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6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 становится аристократической республикой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3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1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Вече – высший орган власти – собрание свободного мужского населения города, но важные вопросы решал круг влиятельных бояр и купцов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городом осуществляли выборные: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Посадник, Тысяцкий, Архимандрит,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Архиепископ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Влиятельный круг боярско-купеческой верхушки с помощью вече стремился ограничить власть князя, стоил иллюзию народовластия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384" name="Line 32"/>
          <p:cNvSpPr>
            <a:spLocks noChangeShapeType="1"/>
          </p:cNvSpPr>
          <p:nvPr/>
        </p:nvSpPr>
        <p:spPr bwMode="auto">
          <a:xfrm>
            <a:off x="4500563" y="1557338"/>
            <a:ext cx="0" cy="2873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4500563" y="2492375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>
            <a:off x="4500563" y="3429000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2987675" y="4149725"/>
            <a:ext cx="0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6300788" y="4149725"/>
            <a:ext cx="0" cy="2143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100389" name="Line 37"/>
          <p:cNvSpPr>
            <a:spLocks noChangeShapeType="1"/>
          </p:cNvSpPr>
          <p:nvPr/>
        </p:nvSpPr>
        <p:spPr bwMode="auto">
          <a:xfrm>
            <a:off x="4572000" y="5734050"/>
            <a:ext cx="0" cy="2873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i="1">
                <a:latin typeface="Monotype Corsiva" panose="03010101010201010101" pitchFamily="66" charset="0"/>
              </a:rPr>
              <a:t>Система управления Новгородской республики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339752" y="1484313"/>
            <a:ext cx="4248373" cy="504825"/>
          </a:xfrm>
          <a:prstGeom prst="rect">
            <a:avLst/>
          </a:prstGeom>
          <a:solidFill>
            <a:srgbClr val="FF434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Вече – Народное собрание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5496" y="2708275"/>
            <a:ext cx="2807717" cy="187325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Посадник </a:t>
            </a:r>
          </a:p>
          <a:p>
            <a:pPr algn="ctr"/>
            <a:r>
              <a:rPr lang="ru-RU" altLang="ru-RU" b="1" i="1" dirty="0"/>
              <a:t>Высшее должностное </a:t>
            </a:r>
          </a:p>
          <a:p>
            <a:pPr algn="ctr"/>
            <a:r>
              <a:rPr lang="ru-RU" altLang="ru-RU" b="1" i="1" dirty="0"/>
              <a:t>лицо. Ведал судом.</a:t>
            </a:r>
          </a:p>
          <a:p>
            <a:pPr algn="ctr"/>
            <a:r>
              <a:rPr lang="ru-RU" altLang="ru-RU" b="1" i="1" dirty="0"/>
              <a:t>Назначал</a:t>
            </a:r>
          </a:p>
          <a:p>
            <a:pPr algn="ctr"/>
            <a:r>
              <a:rPr lang="ru-RU" altLang="ru-RU" b="1" i="1" dirty="0"/>
              <a:t>должностных лиц.</a:t>
            </a:r>
          </a:p>
          <a:p>
            <a:pPr algn="ctr"/>
            <a:endParaRPr lang="ru-RU" altLang="ru-RU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3348038" y="2781300"/>
            <a:ext cx="2303462" cy="1943844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Владыка</a:t>
            </a:r>
            <a:r>
              <a:rPr lang="ru-RU" altLang="ru-RU" b="1" i="1" dirty="0"/>
              <a:t> </a:t>
            </a:r>
          </a:p>
          <a:p>
            <a:pPr algn="ctr"/>
            <a:r>
              <a:rPr lang="ru-RU" altLang="ru-RU" b="1" i="1" dirty="0"/>
              <a:t>(архиепископ)</a:t>
            </a:r>
          </a:p>
          <a:p>
            <a:pPr algn="ctr"/>
            <a:r>
              <a:rPr lang="ru-RU" altLang="ru-RU" b="1" i="1" dirty="0"/>
              <a:t>Ведал церковными</a:t>
            </a:r>
          </a:p>
          <a:p>
            <a:pPr algn="ctr"/>
            <a:r>
              <a:rPr lang="ru-RU" altLang="ru-RU" b="1" i="1" dirty="0"/>
              <a:t>делами, казной,</a:t>
            </a:r>
          </a:p>
          <a:p>
            <a:pPr algn="ctr"/>
            <a:r>
              <a:rPr lang="ru-RU" altLang="ru-RU" b="1" i="1" dirty="0"/>
              <a:t>руководил внешней </a:t>
            </a:r>
          </a:p>
          <a:p>
            <a:pPr algn="ctr"/>
            <a:r>
              <a:rPr lang="ru-RU" altLang="ru-RU" b="1" i="1" dirty="0"/>
              <a:t>политикой.</a:t>
            </a:r>
            <a:endParaRPr lang="ru-RU" altLang="ru-RU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ru-RU" altLang="ru-RU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156325" y="2781300"/>
            <a:ext cx="2664147" cy="18002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</a:t>
            </a:r>
            <a:endParaRPr lang="ru-RU" altLang="ru-RU" b="1" i="1" dirty="0"/>
          </a:p>
          <a:p>
            <a:pPr algn="ctr"/>
            <a:r>
              <a:rPr lang="ru-RU" altLang="ru-RU" b="1" i="1" dirty="0"/>
              <a:t>На основе договора</a:t>
            </a:r>
          </a:p>
          <a:p>
            <a:pPr algn="ctr"/>
            <a:r>
              <a:rPr lang="ru-RU" altLang="ru-RU" b="1" i="1" dirty="0"/>
              <a:t>руководил войском</a:t>
            </a:r>
          </a:p>
          <a:p>
            <a:pPr algn="ctr"/>
            <a:r>
              <a:rPr lang="ru-RU" altLang="ru-RU" b="1" i="1" dirty="0"/>
              <a:t>в военное время. Не</a:t>
            </a:r>
          </a:p>
          <a:p>
            <a:pPr algn="ctr"/>
            <a:r>
              <a:rPr lang="ru-RU" altLang="ru-RU" b="1" i="1" dirty="0"/>
              <a:t>имел права </a:t>
            </a:r>
            <a:r>
              <a:rPr lang="ru-RU" altLang="ru-RU" b="1" i="1" dirty="0" err="1"/>
              <a:t>вмеши</a:t>
            </a:r>
            <a:r>
              <a:rPr lang="ru-RU" altLang="ru-RU" b="1" i="1" dirty="0"/>
              <a:t>-</a:t>
            </a:r>
          </a:p>
          <a:p>
            <a:pPr algn="ctr"/>
            <a:r>
              <a:rPr lang="ru-RU" altLang="ru-RU" b="1" i="1" dirty="0" err="1"/>
              <a:t>ваться</a:t>
            </a:r>
            <a:r>
              <a:rPr lang="ru-RU" altLang="ru-RU" b="1" i="1" dirty="0"/>
              <a:t> в управление.</a:t>
            </a:r>
            <a:endParaRPr lang="ru-RU" altLang="ru-RU" b="1" i="1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68312" y="5084763"/>
            <a:ext cx="2879725" cy="14398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Тысяцкий</a:t>
            </a:r>
          </a:p>
          <a:p>
            <a:pPr algn="ctr"/>
            <a:r>
              <a:rPr lang="ru-RU" altLang="ru-RU" b="1" i="1" dirty="0"/>
              <a:t>Помощник посадника.</a:t>
            </a:r>
          </a:p>
          <a:p>
            <a:pPr algn="ctr"/>
            <a:r>
              <a:rPr lang="ru-RU" altLang="ru-RU" b="1" i="1" dirty="0"/>
              <a:t>Следил за сбором</a:t>
            </a:r>
          </a:p>
          <a:p>
            <a:pPr algn="ctr"/>
            <a:r>
              <a:rPr lang="ru-RU" altLang="ru-RU" b="1" i="1" dirty="0"/>
              <a:t>налогов, руководил </a:t>
            </a:r>
          </a:p>
          <a:p>
            <a:pPr algn="ctr"/>
            <a:r>
              <a:rPr lang="ru-RU" altLang="ru-RU" b="1" i="1" dirty="0"/>
              <a:t>ополчением.</a:t>
            </a: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1692275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572000" y="19891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1619250" y="2349500"/>
            <a:ext cx="583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1619250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7451725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4572000" y="24209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9275"/>
          </a:xfrm>
        </p:spPr>
        <p:txBody>
          <a:bodyPr anchorCtr="0">
            <a:normAutofit fontScale="90000"/>
          </a:bodyPr>
          <a:lstStyle/>
          <a:p>
            <a:r>
              <a:rPr lang="ru-RU" altLang="ru-RU" sz="4000"/>
              <a:t>А.М. Васнецов «Новгородский торг» </a:t>
            </a:r>
          </a:p>
        </p:txBody>
      </p:sp>
      <p:pic>
        <p:nvPicPr>
          <p:cNvPr id="89091" name="Picture 5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71513"/>
          </a:xfrm>
        </p:spPr>
        <p:txBody>
          <a:bodyPr anchorCtr="0"/>
          <a:lstStyle/>
          <a:p>
            <a:r>
              <a:rPr lang="ru-RU" altLang="ru-RU" sz="4000"/>
              <a:t>Письменность древнего Новгорода</a:t>
            </a:r>
          </a:p>
        </p:txBody>
      </p:sp>
      <p:pic>
        <p:nvPicPr>
          <p:cNvPr id="87043" name="Picture 4" descr="Письмо написанное во время судебного засед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3400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3370263"/>
            <a:ext cx="334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ahoma" panose="020B0604030504040204" pitchFamily="34" charset="0"/>
              </a:rPr>
              <a:t>Письмо, написанное во время судебного заседания в конце XII в.</a:t>
            </a: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5867400" y="23495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latin typeface="Tahoma" panose="020B0604030504040204" pitchFamily="34" charset="0"/>
              </a:rPr>
              <a:t>Инструменты для письма.</a:t>
            </a:r>
          </a:p>
        </p:txBody>
      </p:sp>
      <p:pic>
        <p:nvPicPr>
          <p:cNvPr id="87046" name="Picture 8" descr="берестяная грам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21163"/>
            <a:ext cx="3048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9"/>
          <p:cNvSpPr>
            <a:spLocks noChangeArrowheads="1"/>
          </p:cNvSpPr>
          <p:nvPr/>
        </p:nvSpPr>
        <p:spPr bwMode="auto">
          <a:xfrm>
            <a:off x="1692275" y="6021388"/>
            <a:ext cx="4608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ahoma" panose="020B0604030504040204" pitchFamily="34" charset="0"/>
              </a:rPr>
              <a:t>Мальчик Онфим нарисовал свой «героизированный автопортрет». </a:t>
            </a:r>
          </a:p>
        </p:txBody>
      </p:sp>
      <p:pic>
        <p:nvPicPr>
          <p:cNvPr id="87048" name="Picture 10" descr="1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16652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11" descr="1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24175"/>
            <a:ext cx="13335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Rectangle 12"/>
          <p:cNvSpPr>
            <a:spLocks noChangeArrowheads="1"/>
          </p:cNvSpPr>
          <p:nvPr/>
        </p:nvSpPr>
        <p:spPr bwMode="auto">
          <a:xfrm>
            <a:off x="5580063" y="5949950"/>
            <a:ext cx="1512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i="1">
                <a:latin typeface="Tahoma" panose="020B0604030504040204" pitchFamily="34" charset="0"/>
              </a:rPr>
              <a:t>Писало. XII в</a:t>
            </a:r>
            <a:r>
              <a:rPr lang="ru-RU" altLang="ru-RU" i="1">
                <a:latin typeface="Tahoma" panose="020B0604030504040204" pitchFamily="34" charset="0"/>
              </a:rPr>
              <a:t>.</a:t>
            </a:r>
            <a:r>
              <a:rPr lang="ru-RU" altLang="ru-RU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7051" name="Picture 13" descr="1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924175"/>
            <a:ext cx="13065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Rectangle 14"/>
          <p:cNvSpPr>
            <a:spLocks noChangeArrowheads="1"/>
          </p:cNvSpPr>
          <p:nvPr/>
        </p:nvSpPr>
        <p:spPr bwMode="auto">
          <a:xfrm>
            <a:off x="7092950" y="5876925"/>
            <a:ext cx="217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i="1">
                <a:latin typeface="Tahoma" panose="020B0604030504040204" pitchFamily="34" charset="0"/>
              </a:rPr>
              <a:t>Писало. Середина XI в.</a:t>
            </a:r>
            <a:r>
              <a:rPr lang="ru-RU" altLang="ru-RU">
                <a:latin typeface="Tahom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polit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23" y="6701"/>
            <a:ext cx="5472608" cy="68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1916113"/>
            <a:ext cx="2206625" cy="6487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>
                <a:effectLst/>
              </a:rPr>
              <a:t>Новгородская земля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4264025"/>
            <a:ext cx="2206625" cy="4603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chemeClr val="tx1"/>
                </a:solidFill>
                <a:effectLst/>
              </a:rPr>
              <a:t>Галицко-Волынское княжество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6058594" y="2347913"/>
            <a:ext cx="151288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18493" y="4530623"/>
            <a:ext cx="565275" cy="338536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124075" y="2060575"/>
            <a:ext cx="1584325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7353300" y="1700808"/>
            <a:ext cx="1790700" cy="8640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/>
              <a:t>Владимиро-Суздальское княжество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3" grpId="0" animBg="1"/>
      <p:bldP spid="3084" grpId="0" animBg="1"/>
      <p:bldP spid="3085" grpId="0" animBg="1"/>
      <p:bldP spid="3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26" name="Group 30"/>
          <p:cNvGraphicFramePr>
            <a:graphicFrameLocks noGrp="1"/>
          </p:cNvGraphicFramePr>
          <p:nvPr>
            <p:ph type="tbl" idx="1"/>
          </p:nvPr>
        </p:nvGraphicFramePr>
        <p:xfrm>
          <a:off x="250825" y="333375"/>
          <a:ext cx="8713788" cy="5785486"/>
        </p:xfrm>
        <a:graphic>
          <a:graphicData uri="http://schemas.openxmlformats.org/drawingml/2006/table">
            <a:tbl>
              <a:tblPr/>
              <a:tblGrid>
                <a:gridCol w="2044700"/>
                <a:gridCol w="2312988"/>
                <a:gridCol w="2268537"/>
                <a:gridCol w="2087563"/>
              </a:tblGrid>
              <a:tr h="1331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Вопросы для                                       сравнения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Крупнейшие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8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Владимиро-Суздальское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княжество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Северо-Восточная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Суздаль, Владимир,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Наследственная монархия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Галицко- Волынское княжество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Юго-Западая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Ограниченная монархия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земля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Северо-Западная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Великий Новгород,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Псков, Ладога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0925" name="Line 29"/>
          <p:cNvSpPr>
            <a:spLocks noChangeShapeType="1"/>
          </p:cNvSpPr>
          <p:nvPr/>
        </p:nvSpPr>
        <p:spPr bwMode="auto">
          <a:xfrm>
            <a:off x="251520" y="404664"/>
            <a:ext cx="18716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893175" cy="1139825"/>
          </a:xfrm>
        </p:spPr>
        <p:txBody>
          <a:bodyPr>
            <a:noAutofit/>
          </a:bodyPr>
          <a:lstStyle/>
          <a:p>
            <a:r>
              <a:rPr lang="ru-RU" altLang="ru-RU" sz="3200" b="1" i="1" u="sng" dirty="0">
                <a:solidFill>
                  <a:schemeClr val="tx1"/>
                </a:solidFill>
              </a:rPr>
              <a:t>В период феодальной раздробленности в крупных политических центрах сложились различные варианты государственной власти: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229600" cy="3344863"/>
          </a:xfrm>
        </p:spPr>
        <p:txBody>
          <a:bodyPr>
            <a:normAutofit/>
          </a:bodyPr>
          <a:lstStyle/>
          <a:p>
            <a:r>
              <a:rPr lang="ru-RU" altLang="ru-RU" sz="3200" b="1" i="1" dirty="0">
                <a:solidFill>
                  <a:schemeClr val="bg1"/>
                </a:solidFill>
              </a:rPr>
              <a:t>Во Владимиро-Суздальском княжестве – наследственная монархия</a:t>
            </a:r>
          </a:p>
          <a:p>
            <a:r>
              <a:rPr lang="ru-RU" altLang="ru-RU" sz="3200" b="1" i="1" dirty="0">
                <a:solidFill>
                  <a:schemeClr val="bg1"/>
                </a:solidFill>
              </a:rPr>
              <a:t>В Новгородской земле – республика</a:t>
            </a:r>
          </a:p>
          <a:p>
            <a:r>
              <a:rPr lang="ru-RU" altLang="ru-RU" sz="3200" b="1" i="1" dirty="0">
                <a:solidFill>
                  <a:schemeClr val="bg1"/>
                </a:solidFill>
              </a:rPr>
              <a:t>В Галицко-Волынском княжестве – княжеская власть ограничена боярской знатью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Соотнесите князей и княжества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r>
              <a:rPr lang="ru-RU" altLang="ru-RU" sz="2800"/>
              <a:t>Юрий Долгорукий</a:t>
            </a:r>
          </a:p>
          <a:p>
            <a:r>
              <a:rPr lang="ru-RU" altLang="ru-RU" sz="2800"/>
              <a:t>Ярослав Осмысл</a:t>
            </a:r>
          </a:p>
          <a:p>
            <a:r>
              <a:rPr lang="ru-RU" altLang="ru-RU" sz="2800"/>
              <a:t>Андрей Боголюбский</a:t>
            </a:r>
          </a:p>
          <a:p>
            <a:r>
              <a:rPr lang="ru-RU" altLang="ru-RU" sz="2800"/>
              <a:t>Всеволод Большое Гнездо</a:t>
            </a:r>
          </a:p>
          <a:p>
            <a:r>
              <a:rPr lang="ru-RU" altLang="ru-RU" sz="2800"/>
              <a:t>Даниил Галицкий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724525" y="1600200"/>
            <a:ext cx="2962275" cy="4525963"/>
          </a:xfrm>
        </p:spPr>
        <p:txBody>
          <a:bodyPr/>
          <a:lstStyle/>
          <a:p>
            <a:r>
              <a:rPr lang="ru-RU" altLang="ru-RU" sz="2800"/>
              <a:t>Галицко-Волынское княжество</a:t>
            </a:r>
          </a:p>
          <a:p>
            <a:endParaRPr lang="ru-RU" altLang="ru-RU" sz="2800"/>
          </a:p>
          <a:p>
            <a:r>
              <a:rPr lang="ru-RU" altLang="ru-RU" sz="2800"/>
              <a:t>Владимиро-Суздальское княжество</a:t>
            </a:r>
          </a:p>
          <a:p>
            <a:endParaRPr lang="ru-RU" altLang="ru-RU" sz="2800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3995738" y="1916113"/>
            <a:ext cx="1728787" cy="17287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3995738" y="2420938"/>
            <a:ext cx="1871662" cy="0"/>
          </a:xfrm>
          <a:prstGeom prst="line">
            <a:avLst/>
          </a:prstGeom>
          <a:noFill/>
          <a:ln w="3810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779838" y="3213100"/>
            <a:ext cx="1944687" cy="576263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3779838" y="4076700"/>
            <a:ext cx="2232025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V="1">
            <a:off x="3995738" y="2565400"/>
            <a:ext cx="1871662" cy="2232025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  <p:bldP spid="96265" grpId="0" animBg="1"/>
      <p:bldP spid="96266" grpId="0" animBg="1"/>
      <p:bldP spid="96267" grpId="0" animBg="1"/>
      <p:bldP spid="962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800" b="1" i="1" u="sng" dirty="0"/>
              <a:t>Домашнее задание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Параграф 10-11 + вопросы и задания</a:t>
            </a:r>
          </a:p>
          <a:p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Контурная карта</a:t>
            </a:r>
          </a:p>
          <a:p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задание: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рассказ о современных названиях городов, расположенных ранее в изученных княжествах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74340125"/>
              </p:ext>
            </p:extLst>
          </p:nvPr>
        </p:nvGraphicFramePr>
        <p:xfrm>
          <a:off x="323528" y="188640"/>
          <a:ext cx="8579296" cy="63367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0240"/>
                <a:gridCol w="2448272"/>
                <a:gridCol w="2016224"/>
                <a:gridCol w="1954560"/>
              </a:tblGrid>
              <a:tr h="1338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Вопросы для                                       сравнения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положение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Крупнейшие города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правления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741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Владимиро-Суздальское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княжество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741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Галицко- Волынское княжество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516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земля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323528" y="188640"/>
            <a:ext cx="2160240" cy="13681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Владимиро-Суздальское княжество</a:t>
            </a:r>
          </a:p>
        </p:txBody>
      </p:sp>
      <p:pic>
        <p:nvPicPr>
          <p:cNvPr id="62469" name="Picture 5" descr="Картинка 18 из 6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90689"/>
            <a:ext cx="7035080" cy="49362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polit_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46" y="0"/>
            <a:ext cx="5472608" cy="68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7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37642503"/>
              </p:ext>
            </p:extLst>
          </p:nvPr>
        </p:nvGraphicFramePr>
        <p:xfrm>
          <a:off x="250825" y="333375"/>
          <a:ext cx="8713788" cy="6170042"/>
        </p:xfrm>
        <a:graphic>
          <a:graphicData uri="http://schemas.openxmlformats.org/drawingml/2006/table">
            <a:tbl>
              <a:tblPr/>
              <a:tblGrid>
                <a:gridCol w="2044700"/>
                <a:gridCol w="2312988"/>
                <a:gridCol w="2268537"/>
                <a:gridCol w="2087563"/>
              </a:tblGrid>
              <a:tr h="1331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Вопросы для                                       сравнения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Географическое положение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Крупнейшие города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8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Владимиро-Суздальское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княжество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Северо-Восточная 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Суздаль, Владимир,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Галицко- Волынское княжество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земля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251520" y="404664"/>
            <a:ext cx="2016224" cy="1224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8119814" cy="1325563"/>
          </a:xfrm>
        </p:spPr>
        <p:txBody>
          <a:bodyPr>
            <a:noAutofit/>
          </a:bodyPr>
          <a:lstStyle/>
          <a:p>
            <a:r>
              <a:rPr lang="ru-RU" altLang="ru-RU" sz="4800" b="1" u="sng" dirty="0">
                <a:solidFill>
                  <a:srgbClr val="CC0000"/>
                </a:solidFill>
              </a:rPr>
              <a:t>Галицко-Волынское княжество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6565" name="Picture 5" descr="Картинка 5 из 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" y="1657350"/>
            <a:ext cx="8539162" cy="46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Desktop\polit_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5979"/>
            <a:ext cx="5472608" cy="68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86" name="Group 3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06905152"/>
              </p:ext>
            </p:extLst>
          </p:nvPr>
        </p:nvGraphicFramePr>
        <p:xfrm>
          <a:off x="107504" y="325011"/>
          <a:ext cx="9036497" cy="61700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0424"/>
                <a:gridCol w="2398648"/>
                <a:gridCol w="2053028"/>
                <a:gridCol w="2464397"/>
              </a:tblGrid>
              <a:tr h="1331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Вопросы для                                       сравнения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положение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Крупнейшие города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правления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258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Владимиро-Суздальское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княжество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Северо-Восточная Русь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Суздаль, Владимир,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51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Галицко- Волынское княжество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Юго-Западая Русь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Галич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50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земля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107504" y="332656"/>
            <a:ext cx="2016224" cy="1296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554</Words>
  <Application>Microsoft Office PowerPoint</Application>
  <PresentationFormat>Экран (4:3)</PresentationFormat>
  <Paragraphs>169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Тема Office</vt:lpstr>
      <vt:lpstr>Тема урока: «Главные политические центры Руси»</vt:lpstr>
      <vt:lpstr>Владимиро-Суздальское княжество</vt:lpstr>
      <vt:lpstr>Презентация PowerPoint</vt:lpstr>
      <vt:lpstr>Владимиро-Суздальское княжество</vt:lpstr>
      <vt:lpstr>Презентация PowerPoint</vt:lpstr>
      <vt:lpstr>Презентация PowerPoint</vt:lpstr>
      <vt:lpstr>Галицко-Волынское княжество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Новгородская земля</vt:lpstr>
      <vt:lpstr>Презентация PowerPoint</vt:lpstr>
      <vt:lpstr>Презентация PowerPoint</vt:lpstr>
      <vt:lpstr>Новгородская республика</vt:lpstr>
      <vt:lpstr>Система управления Новгородской республики</vt:lpstr>
      <vt:lpstr>А.М. Васнецов «Новгородский торг» </vt:lpstr>
      <vt:lpstr>Письменность древнего Новгорода</vt:lpstr>
      <vt:lpstr>Презентация PowerPoint</vt:lpstr>
      <vt:lpstr>В период феодальной раздробленности в крупных политических центрах сложились различные варианты государственной власти:</vt:lpstr>
      <vt:lpstr>Соотнесите князей и княжества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Анастасия Хапчук</cp:lastModifiedBy>
  <cp:revision>15</cp:revision>
  <dcterms:created xsi:type="dcterms:W3CDTF">2011-02-26T15:52:27Z</dcterms:created>
  <dcterms:modified xsi:type="dcterms:W3CDTF">2015-09-21T16:22:37Z</dcterms:modified>
</cp:coreProperties>
</file>